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Fira Sans Extra Condense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-bold.fntdata"/><Relationship Id="rId30" Type="http://schemas.openxmlformats.org/officeDocument/2006/relationships/font" Target="fonts/FiraSansExtraCondensed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6ae15bf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6ae15bf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eb70f972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eb70f972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b70f972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b70f972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eb70f972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eb70f972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eb70f972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eb70f972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eb70f972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eb70f972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eb70f972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eb70f972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eb70f972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eb70f972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eb70f972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eb70f972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eb70f972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eb70f972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eb70f972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eb70f972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6ae15bf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6ae15bf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eb70f972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eb70f972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eb70f972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eb70f972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eb70f972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eb70f972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eb70f972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eb70f972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eb70f9726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eb70f972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6ae15bf7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6ae15bf7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d8c5caf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d8c5caf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d8c5caf6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d8c5caf6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d8c5caf6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d8c5caf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eb70f9726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eb70f9726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6ae15bf7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6ae15bf7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d8c5caf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d8c5caf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abeljs.io/" TargetMode="External"/><Relationship Id="rId4" Type="http://schemas.openxmlformats.org/officeDocument/2006/relationships/image" Target="../media/image22.jpg"/><Relationship Id="rId5" Type="http://schemas.openxmlformats.org/officeDocument/2006/relationships/image" Target="../media/image28.jpg"/><Relationship Id="rId6" Type="http://schemas.openxmlformats.org/officeDocument/2006/relationships/hyperlink" Target="https://tc39.es/ecma262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tessel.io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5" Type="http://schemas.openxmlformats.org/officeDocument/2006/relationships/hyperlink" Target="http://johnny-five.io/" TargetMode="External"/><Relationship Id="rId6" Type="http://schemas.openxmlformats.org/officeDocument/2006/relationships/image" Target="../media/image31.png"/><Relationship Id="rId7" Type="http://schemas.openxmlformats.org/officeDocument/2006/relationships/hyperlink" Target="https://cylonjs.com/" TargetMode="External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tensorflow.org/js/" TargetMode="External"/><Relationship Id="rId4" Type="http://schemas.openxmlformats.org/officeDocument/2006/relationships/image" Target="../media/image30.png"/><Relationship Id="rId5" Type="http://schemas.openxmlformats.org/officeDocument/2006/relationships/hyperlink" Target="http://caza.la/synaptic/#/" TargetMode="External"/><Relationship Id="rId6" Type="http://schemas.openxmlformats.org/officeDocument/2006/relationships/image" Target="../media/image29.png"/><Relationship Id="rId7" Type="http://schemas.openxmlformats.org/officeDocument/2006/relationships/hyperlink" Target="https://cs.stanford.edu/people/karpathy/convnetjs/" TargetMode="External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6.png"/><Relationship Id="rId13" Type="http://schemas.openxmlformats.org/officeDocument/2006/relationships/image" Target="../media/image7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lectronjs.org/apps" TargetMode="External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jpg"/><Relationship Id="rId4" Type="http://schemas.openxmlformats.org/officeDocument/2006/relationships/image" Target="../media/image44.jpg"/><Relationship Id="rId9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38.png"/><Relationship Id="rId7" Type="http://schemas.openxmlformats.org/officeDocument/2006/relationships/image" Target="../media/image48.png"/><Relationship Id="rId8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53.jpg"/><Relationship Id="rId5" Type="http://schemas.openxmlformats.org/officeDocument/2006/relationships/image" Target="../media/image5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puppeteer/puppeteer" TargetMode="External"/><Relationship Id="rId4" Type="http://schemas.openxmlformats.org/officeDocument/2006/relationships/image" Target="../media/image49.png"/><Relationship Id="rId5" Type="http://schemas.openxmlformats.org/officeDocument/2006/relationships/hyperlink" Target="https://www.cypress.io/" TargetMode="External"/><Relationship Id="rId6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Dynamic_typing" TargetMode="External"/><Relationship Id="rId5" Type="http://schemas.openxmlformats.org/officeDocument/2006/relationships/hyperlink" Target="https://en.wikipedia.org/wiki/Prototype-based_programming" TargetMode="External"/><Relationship Id="rId6" Type="http://schemas.openxmlformats.org/officeDocument/2006/relationships/hyperlink" Target="https://en.wikipedia.org/wiki/Object-oriented_programming" TargetMode="External"/><Relationship Id="rId7" Type="http://schemas.openxmlformats.org/officeDocument/2006/relationships/hyperlink" Target="https://en.wikipedia.org/wiki/Thread_(computing)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2E6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0" y="926275"/>
            <a:ext cx="4338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Чому багато в світі мов?</a:t>
            </a:r>
            <a:endParaRPr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354" y="0"/>
            <a:ext cx="51354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32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D1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6970" l="10517" r="9623" t="31890"/>
          <a:stretch/>
        </p:blipFill>
        <p:spPr>
          <a:xfrm>
            <a:off x="2441900" y="848025"/>
            <a:ext cx="4260196" cy="17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5">
            <a:alphaModFix/>
          </a:blip>
          <a:srcRect b="0" l="75469" r="0" t="0"/>
          <a:stretch/>
        </p:blipFill>
        <p:spPr>
          <a:xfrm>
            <a:off x="7368908" y="3255009"/>
            <a:ext cx="1121526" cy="12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2190750" y="3446325"/>
            <a:ext cx="805200" cy="82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7D100"/>
                </a:solidFill>
              </a:rPr>
              <a:t>ES2016</a:t>
            </a:r>
            <a:endParaRPr b="1" sz="1300">
              <a:solidFill>
                <a:srgbClr val="F7D100"/>
              </a:solidFill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3252375" y="3446325"/>
            <a:ext cx="805200" cy="82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7D100"/>
                </a:solidFill>
              </a:rPr>
              <a:t>ES2017</a:t>
            </a:r>
            <a:endParaRPr b="1" sz="1300">
              <a:solidFill>
                <a:srgbClr val="F7D100"/>
              </a:solidFill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4314000" y="3446325"/>
            <a:ext cx="805200" cy="82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7D100"/>
                </a:solidFill>
              </a:rPr>
              <a:t>ES2018</a:t>
            </a:r>
            <a:endParaRPr b="1" sz="1300">
              <a:solidFill>
                <a:srgbClr val="F7D100"/>
              </a:solidFill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5375625" y="3446325"/>
            <a:ext cx="805200" cy="82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7D100"/>
                </a:solidFill>
              </a:rPr>
              <a:t>ES2019</a:t>
            </a:r>
            <a:endParaRPr b="1" sz="1300">
              <a:solidFill>
                <a:srgbClr val="F7D100"/>
              </a:solidFill>
            </a:endParaRPr>
          </a:p>
        </p:txBody>
      </p:sp>
      <p:sp>
        <p:nvSpPr>
          <p:cNvPr id="130" name="Google Shape;130;p23">
            <a:hlinkClick r:id="rId6"/>
          </p:cNvPr>
          <p:cNvSpPr txBox="1"/>
          <p:nvPr/>
        </p:nvSpPr>
        <p:spPr>
          <a:xfrm>
            <a:off x="6437250" y="3446325"/>
            <a:ext cx="805200" cy="82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7D100"/>
                </a:solidFill>
              </a:rPr>
              <a:t>ES2020</a:t>
            </a:r>
            <a:endParaRPr b="1" sz="1300">
              <a:solidFill>
                <a:srgbClr val="F7D100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5">
            <a:alphaModFix/>
          </a:blip>
          <a:srcRect b="0" l="0" r="65552" t="0"/>
          <a:stretch/>
        </p:blipFill>
        <p:spPr>
          <a:xfrm>
            <a:off x="472133" y="3246350"/>
            <a:ext cx="1574924" cy="12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Browsers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0025"/>
            <a:ext cx="8839201" cy="191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311700" y="4284675"/>
            <a:ext cx="8097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A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JavaScript engine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is a computer program that executes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JavaScript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JS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) code. 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25" y="2997173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1731825" y="3026950"/>
            <a:ext cx="132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Gecko/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SpiderMonkey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3111300" y="3026950"/>
            <a:ext cx="16251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WebKit/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JavaScriptCore</a:t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4811175" y="3038036"/>
            <a:ext cx="1177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Chakra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600" y="2997173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7654800" y="3003411"/>
            <a:ext cx="1177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Chakra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25" y="1264150"/>
            <a:ext cx="2615200" cy="26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25" y="1990124"/>
            <a:ext cx="4295051" cy="9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environments</a:t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4407475" y="3051800"/>
            <a:ext cx="2796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Browsers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697625" y="3992175"/>
            <a:ext cx="2796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Nodejs platform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225" y="897075"/>
            <a:ext cx="2217251" cy="5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5538" y="1702375"/>
            <a:ext cx="2724626" cy="147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3838" y="3468820"/>
            <a:ext cx="2528051" cy="11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nternet of things (iot)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875" y="1083550"/>
            <a:ext cx="4436900" cy="39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achine learning</a:t>
            </a:r>
            <a:endParaRPr/>
          </a:p>
        </p:txBody>
      </p:sp>
      <p:pic>
        <p:nvPicPr>
          <p:cNvPr id="168" name="Google Shape;168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75" y="1619125"/>
            <a:ext cx="45148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3525" y="1170125"/>
            <a:ext cx="2222600" cy="19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403375"/>
            <a:ext cx="4674149" cy="108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2950" r="0" t="0"/>
          <a:stretch/>
        </p:blipFill>
        <p:spPr>
          <a:xfrm>
            <a:off x="0" y="216175"/>
            <a:ext cx="9144000" cy="471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7380" r="8174" t="0"/>
          <a:stretch/>
        </p:blipFill>
        <p:spPr>
          <a:xfrm>
            <a:off x="0" y="375325"/>
            <a:ext cx="9144002" cy="439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850"/>
            <a:ext cx="9144001" cy="4594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4294967295" type="title"/>
          </p:nvPr>
        </p:nvSpPr>
        <p:spPr>
          <a:xfrm>
            <a:off x="311700" y="257800"/>
            <a:ext cx="84900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Programming languages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1700"/>
            <a:ext cx="1075176" cy="196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000" y="1159025"/>
            <a:ext cx="3227850" cy="10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048" y="3623737"/>
            <a:ext cx="2548373" cy="1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2800" y="3187524"/>
            <a:ext cx="2460190" cy="6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8425" y="1011700"/>
            <a:ext cx="1831000" cy="1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8">
            <a:alphaModFix/>
          </a:blip>
          <a:srcRect b="0" l="13889" r="0" t="0"/>
          <a:stretch/>
        </p:blipFill>
        <p:spPr>
          <a:xfrm>
            <a:off x="1331148" y="2249838"/>
            <a:ext cx="1601925" cy="18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64176" y="3715152"/>
            <a:ext cx="1601925" cy="141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4050" y="859300"/>
            <a:ext cx="1831000" cy="175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02575" y="2308700"/>
            <a:ext cx="2348088" cy="117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92455" y="3730213"/>
            <a:ext cx="1165019" cy="12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85950" y="2467438"/>
            <a:ext cx="1380151" cy="142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1700" y="3649125"/>
            <a:ext cx="1380150" cy="13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38" y="397500"/>
            <a:ext cx="7495324" cy="41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3354" r="373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00" y="3025925"/>
            <a:ext cx="40862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0183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1835" y="1221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4941" y="122150"/>
            <a:ext cx="3389056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50" y="2940000"/>
            <a:ext cx="3188776" cy="19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2162181"/>
            <a:ext cx="3926850" cy="9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8025" y="3355725"/>
            <a:ext cx="2535975" cy="17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4412" r="4421" t="0"/>
          <a:stretch/>
        </p:blipFill>
        <p:spPr>
          <a:xfrm>
            <a:off x="4838700" y="152400"/>
            <a:ext cx="4305299" cy="23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700" y="2571750"/>
            <a:ext cx="4305298" cy="242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6085" r="25670" t="0"/>
          <a:stretch/>
        </p:blipFill>
        <p:spPr>
          <a:xfrm>
            <a:off x="6434399" y="1368275"/>
            <a:ext cx="1878175" cy="21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075" y="1868651"/>
            <a:ext cx="4503551" cy="1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r>
              <a:rPr lang="en"/>
              <a:t>avaScript end to end testing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00" y="148025"/>
            <a:ext cx="8020401" cy="46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5942" r="3057" t="0"/>
          <a:stretch/>
        </p:blipFill>
        <p:spPr>
          <a:xfrm>
            <a:off x="0" y="0"/>
            <a:ext cx="46804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468675" y="1409050"/>
            <a:ext cx="3369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Dynamic typed</a:t>
            </a:r>
            <a:endParaRPr sz="2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Prototype-based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Object-oriented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0645AD"/>
                </a:solidFill>
                <a:highlight>
                  <a:srgbClr val="FFFFFF"/>
                </a:highlight>
              </a:rPr>
              <a:t>Single-</a:t>
            </a:r>
            <a:r>
              <a:rPr lang="en" sz="2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threaded</a:t>
            </a:r>
            <a:endParaRPr sz="2400">
              <a:solidFill>
                <a:srgbClr val="0645A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5942" r="3057" t="0"/>
          <a:stretch/>
        </p:blipFill>
        <p:spPr>
          <a:xfrm>
            <a:off x="0" y="0"/>
            <a:ext cx="46804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190" y="0"/>
            <a:ext cx="45396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100"/>
            <a:ext cx="9144000" cy="4789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9"/>
          <p:cNvCxnSpPr>
            <a:stCxn id="101" idx="2"/>
          </p:cNvCxnSpPr>
          <p:nvPr/>
        </p:nvCxnSpPr>
        <p:spPr>
          <a:xfrm>
            <a:off x="6192924" y="1559475"/>
            <a:ext cx="5100" cy="5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299" y="1027375"/>
            <a:ext cx="615250" cy="5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5175" y="4128575"/>
            <a:ext cx="1415175" cy="67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9"/>
          <p:cNvCxnSpPr/>
          <p:nvPr/>
        </p:nvCxnSpPr>
        <p:spPr>
          <a:xfrm rot="10800000">
            <a:off x="2955950" y="2098850"/>
            <a:ext cx="19800" cy="20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125" y="642750"/>
            <a:ext cx="5446050" cy="27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840450" y="3587725"/>
            <a:ext cx="7810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</a:rPr>
              <a:t>Asynchronous JavaScript + XML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8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